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slideMaster5.xml" ContentType="application/vnd.openxmlformats-officedocument.presentationml.slideMaster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72306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80100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64512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72306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80100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361080" y="1924920"/>
            <a:ext cx="2304720" cy="8331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72306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80100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4512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72306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80100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ubTitle"/>
          </p:nvPr>
        </p:nvSpPr>
        <p:spPr>
          <a:xfrm>
            <a:off x="361080" y="1924920"/>
            <a:ext cx="2304720" cy="8331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72306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80100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64512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6"/>
          <p:cNvSpPr>
            <a:spLocks noGrp="1"/>
          </p:cNvSpPr>
          <p:nvPr>
            <p:ph type="body"/>
          </p:nvPr>
        </p:nvSpPr>
        <p:spPr>
          <a:xfrm>
            <a:off x="72306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7"/>
          <p:cNvSpPr>
            <a:spLocks noGrp="1"/>
          </p:cNvSpPr>
          <p:nvPr>
            <p:ph type="body"/>
          </p:nvPr>
        </p:nvSpPr>
        <p:spPr>
          <a:xfrm>
            <a:off x="80100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subTitle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subTitle"/>
          </p:nvPr>
        </p:nvSpPr>
        <p:spPr>
          <a:xfrm>
            <a:off x="361080" y="1924920"/>
            <a:ext cx="2304720" cy="8331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5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72306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80100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5"/>
          <p:cNvSpPr>
            <a:spLocks noGrp="1"/>
          </p:cNvSpPr>
          <p:nvPr>
            <p:ph type="body"/>
          </p:nvPr>
        </p:nvSpPr>
        <p:spPr>
          <a:xfrm>
            <a:off x="64512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6"/>
          <p:cNvSpPr>
            <a:spLocks noGrp="1"/>
          </p:cNvSpPr>
          <p:nvPr>
            <p:ph type="body"/>
          </p:nvPr>
        </p:nvSpPr>
        <p:spPr>
          <a:xfrm>
            <a:off x="72306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7"/>
          <p:cNvSpPr>
            <a:spLocks noGrp="1"/>
          </p:cNvSpPr>
          <p:nvPr>
            <p:ph type="body"/>
          </p:nvPr>
        </p:nvSpPr>
        <p:spPr>
          <a:xfrm>
            <a:off x="80100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subTitle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subTitle"/>
          </p:nvPr>
        </p:nvSpPr>
        <p:spPr>
          <a:xfrm>
            <a:off x="361080" y="1924920"/>
            <a:ext cx="2304720" cy="8331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361080" y="1924920"/>
            <a:ext cx="2304720" cy="8331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72306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8010000" y="192492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5"/>
          <p:cNvSpPr>
            <a:spLocks noGrp="1"/>
          </p:cNvSpPr>
          <p:nvPr>
            <p:ph type="body"/>
          </p:nvPr>
        </p:nvSpPr>
        <p:spPr>
          <a:xfrm>
            <a:off x="64512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6"/>
          <p:cNvSpPr>
            <a:spLocks noGrp="1"/>
          </p:cNvSpPr>
          <p:nvPr>
            <p:ph type="body"/>
          </p:nvPr>
        </p:nvSpPr>
        <p:spPr>
          <a:xfrm>
            <a:off x="72306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7"/>
          <p:cNvSpPr>
            <a:spLocks noGrp="1"/>
          </p:cNvSpPr>
          <p:nvPr>
            <p:ph type="body"/>
          </p:nvPr>
        </p:nvSpPr>
        <p:spPr>
          <a:xfrm>
            <a:off x="8010000" y="2863800"/>
            <a:ext cx="74196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17971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7632360" y="286380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45120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7632360" y="1924920"/>
            <a:ext cx="112464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451200" y="2863800"/>
            <a:ext cx="2304720" cy="857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88" t="2689" r="40107" b="39562"/>
          <a:stretch/>
        </p:blipFill>
        <p:spPr>
          <a:xfrm>
            <a:off x="0" y="0"/>
            <a:ext cx="5157720" cy="514332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07" t="35828" r="43283" b="11296"/>
          <a:stretch/>
        </p:blipFill>
        <p:spPr>
          <a:xfrm rot="10800000">
            <a:off x="9144000" y="2012760"/>
            <a:ext cx="2166840" cy="20124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537000" y="1578240"/>
            <a:ext cx="5017320" cy="1578600"/>
          </a:xfrm>
          <a:prstGeom prst="rect">
            <a:avLst/>
          </a:prstGeom>
        </p:spPr>
        <p:txBody>
          <a:bodyPr tIns="91440" bIns="91440"/>
          <a:p>
            <a:r>
              <a:rPr b="0" lang="en-IN" sz="4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C8A46608-4096-4460-A049-1B8AADBDE397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4" name="CustomShape 3"/>
          <p:cNvSpPr/>
          <p:nvPr/>
        </p:nvSpPr>
        <p:spPr>
          <a:xfrm rot="16200000">
            <a:off x="5760" y="-3960"/>
            <a:ext cx="2291040" cy="229968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4"/>
          <p:cNvSpPr/>
          <p:nvPr/>
        </p:nvSpPr>
        <p:spPr>
          <a:xfrm flipH="1">
            <a:off x="652680" y="576720"/>
            <a:ext cx="2299680" cy="229104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7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48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0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9"/>
          <p:cNvSpPr>
            <a:spLocks noGrp="1"/>
          </p:cNvSpPr>
          <p:nvPr>
            <p:ph type="body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D2D0F109-A80E-4CA7-B4B2-42A713B29483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213;p16" descr=""/>
          <p:cNvPicPr/>
          <p:nvPr/>
        </p:nvPicPr>
        <p:blipFill>
          <a:blip r:embed="rId2"/>
          <a:srcRect l="30470" t="11953" r="30470" b="25867"/>
          <a:stretch/>
        </p:blipFill>
        <p:spPr>
          <a:xfrm rot="16200000">
            <a:off x="113400" y="-105120"/>
            <a:ext cx="5141880" cy="5364000"/>
          </a:xfrm>
          <a:prstGeom prst="rect">
            <a:avLst/>
          </a:prstGeom>
          <a:ln>
            <a:noFill/>
          </a:ln>
        </p:spPr>
      </p:pic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387B15E3-2566-4F89-8FF0-49C6315D1F2B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5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6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7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7" name="Group 8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98" name="CustomShape 9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CustomShape 10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40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41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2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3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3798720" cy="149292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9"/>
          <p:cNvSpPr>
            <a:spLocks noGrp="1"/>
          </p:cNvSpPr>
          <p:nvPr>
            <p:ph type="body"/>
          </p:nvPr>
        </p:nvSpPr>
        <p:spPr>
          <a:xfrm>
            <a:off x="1297440" y="1972440"/>
            <a:ext cx="3798720" cy="241560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A3EC9808-2EBB-409A-895F-70C46CD9D946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361080" y="1924920"/>
            <a:ext cx="2304720" cy="1797120"/>
          </a:xfrm>
          <a:prstGeom prst="rect">
            <a:avLst/>
          </a:prstGeom>
        </p:spPr>
        <p:txBody>
          <a:bodyPr tIns="91440" bIns="91440"/>
          <a:p>
            <a:r>
              <a:rPr b="0" lang="en-IN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4564080" y="0"/>
            <a:ext cx="4579560" cy="51433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451200" y="1924920"/>
            <a:ext cx="2304720" cy="17971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1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5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6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7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89" name="Group 8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190" name="CustomShape 9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CustomShape 10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92" name="PlaceHolder 11"/>
          <p:cNvSpPr>
            <a:spLocks noGrp="1"/>
          </p:cNvSpPr>
          <p:nvPr>
            <p:ph type="title"/>
          </p:nvPr>
        </p:nvSpPr>
        <p:spPr>
          <a:xfrm>
            <a:off x="1297440" y="459360"/>
            <a:ext cx="3005280" cy="510480"/>
          </a:xfrm>
          <a:prstGeom prst="rect">
            <a:avLst/>
          </a:prstGeom>
        </p:spPr>
        <p:txBody>
          <a:bodyPr tIns="91440" bIns="91440"/>
          <a:p>
            <a:r>
              <a:rPr b="0" lang="en-IN" sz="1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1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23B475E0-0BCF-41F5-AF65-91955882ECEE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1"/>
          <p:cNvSpPr txBox="1"/>
          <p:nvPr/>
        </p:nvSpPr>
        <p:spPr>
          <a:xfrm>
            <a:off x="3537000" y="1578240"/>
            <a:ext cx="5017320" cy="1578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Food-Mania</a:t>
            </a:r>
            <a:br/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	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	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	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	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	</a:t>
            </a:r>
            <a:r>
              <a:rPr b="0" lang="en-IN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-Group 13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TextShape 2"/>
          <p:cNvSpPr txBox="1"/>
          <p:nvPr/>
        </p:nvSpPr>
        <p:spPr>
          <a:xfrm>
            <a:off x="4935960" y="3925080"/>
            <a:ext cx="3618360" cy="5058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The go to Place for your favourite Restaurants.</a:t>
            </a:r>
            <a:endParaRPr b="0" lang="en-IN" sz="1300" spc="-1" strike="noStrike">
              <a:latin typeface="Arial"/>
            </a:endParaRPr>
          </a:p>
        </p:txBody>
      </p:sp>
      <p:pic>
        <p:nvPicPr>
          <p:cNvPr id="232" name="Google Shape;230;p17" descr=""/>
          <p:cNvPicPr/>
          <p:nvPr/>
        </p:nvPicPr>
        <p:blipFill>
          <a:blip r:embed="rId1"/>
          <a:stretch/>
        </p:blipFill>
        <p:spPr>
          <a:xfrm>
            <a:off x="3537000" y="567360"/>
            <a:ext cx="3210840" cy="1010880"/>
          </a:xfrm>
          <a:prstGeom prst="rect">
            <a:avLst/>
          </a:prstGeom>
          <a:ln>
            <a:noFill/>
          </a:ln>
        </p:spPr>
      </p:pic>
      <p:grpSp>
        <p:nvGrpSpPr>
          <p:cNvPr id="233" name="Group 3"/>
          <p:cNvGrpSpPr/>
          <p:nvPr/>
        </p:nvGrpSpPr>
        <p:grpSpPr>
          <a:xfrm>
            <a:off x="75960" y="2433600"/>
            <a:ext cx="3460680" cy="2671560"/>
            <a:chOff x="75960" y="2433600"/>
            <a:chExt cx="3460680" cy="2671560"/>
          </a:xfrm>
        </p:grpSpPr>
        <p:sp>
          <p:nvSpPr>
            <p:cNvPr id="234" name="CustomShape 4"/>
            <p:cNvSpPr/>
            <p:nvPr/>
          </p:nvSpPr>
          <p:spPr>
            <a:xfrm>
              <a:off x="1379160" y="4401360"/>
              <a:ext cx="944280" cy="66312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5" name="CustomShape 5"/>
            <p:cNvSpPr/>
            <p:nvPr/>
          </p:nvSpPr>
          <p:spPr>
            <a:xfrm rot="10800000">
              <a:off x="1477080" y="4458240"/>
              <a:ext cx="399960" cy="60624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6" name="CustomShape 6"/>
            <p:cNvSpPr/>
            <p:nvPr/>
          </p:nvSpPr>
          <p:spPr>
            <a:xfrm>
              <a:off x="1290960" y="4457520"/>
              <a:ext cx="163080" cy="60624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7" name="CustomShape 7"/>
            <p:cNvSpPr/>
            <p:nvPr/>
          </p:nvSpPr>
          <p:spPr>
            <a:xfrm rot="10800000">
              <a:off x="1201680" y="5052240"/>
              <a:ext cx="1210320" cy="4536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8" name="CustomShape 8"/>
            <p:cNvSpPr/>
            <p:nvPr/>
          </p:nvSpPr>
          <p:spPr>
            <a:xfrm rot="10800000">
              <a:off x="1191960" y="5059800"/>
              <a:ext cx="1230120" cy="4536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39" name="CustomShape 9"/>
            <p:cNvSpPr/>
            <p:nvPr/>
          </p:nvSpPr>
          <p:spPr>
            <a:xfrm>
              <a:off x="1450080" y="4457520"/>
              <a:ext cx="42480" cy="5940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0" name="CustomShape 10"/>
            <p:cNvSpPr/>
            <p:nvPr/>
          </p:nvSpPr>
          <p:spPr>
            <a:xfrm>
              <a:off x="75960" y="2450520"/>
              <a:ext cx="3460680" cy="20142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41" name="CustomShape 11"/>
            <p:cNvSpPr/>
            <p:nvPr/>
          </p:nvSpPr>
          <p:spPr>
            <a:xfrm>
              <a:off x="75960" y="2433600"/>
              <a:ext cx="3460680" cy="20142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pic>
        <p:nvPicPr>
          <p:cNvPr id="242" name="Google Shape;240;p17" descr=""/>
          <p:cNvPicPr/>
          <p:nvPr/>
        </p:nvPicPr>
        <p:blipFill>
          <a:blip r:embed="rId2"/>
          <a:stretch/>
        </p:blipFill>
        <p:spPr>
          <a:xfrm>
            <a:off x="116280" y="2472120"/>
            <a:ext cx="3384360" cy="1958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3000" spc="-1" strike="noStrike">
                <a:solidFill>
                  <a:srgbClr val="ffffff"/>
                </a:solidFill>
                <a:latin typeface="Montserrat"/>
                <a:ea typeface="Montserrat"/>
              </a:rPr>
              <a:t>About</a:t>
            </a:r>
            <a:endParaRPr b="0" lang="en-IN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TextShape 2"/>
          <p:cNvSpPr txBox="1"/>
          <p:nvPr/>
        </p:nvSpPr>
        <p:spPr>
          <a:xfrm>
            <a:off x="1053720" y="1567440"/>
            <a:ext cx="7282440" cy="32734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Food-Mania is a web-site that brings all the Best restaurants of Kharagpur together to provide 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ease of Business 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for owners as well as make 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Ordering Food as simple as a click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 for the users. 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We have aimed to make the i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nterface intuitive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 for the users and also provide a 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balance of control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 between the administrator and restaurant-managers. A user can simply visit our homepage to see the various restaurants near him, select one of them and place the order after seeing the menu. Thus is a 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end to end service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, f</a:t>
            </a: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ree of any middleware</a:t>
            </a:r>
            <a:r>
              <a:rPr b="0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TextShape 1"/>
          <p:cNvSpPr txBox="1"/>
          <p:nvPr/>
        </p:nvSpPr>
        <p:spPr>
          <a:xfrm>
            <a:off x="0" y="0"/>
            <a:ext cx="914364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Team Members &amp; Contribution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0" y="914040"/>
            <a:ext cx="4571640" cy="417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Akash Tiwari - 17CS10003 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Log-in &amp; Sign-up.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Creating Models &amp; Databases and linking them with front-end.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Front-End (Home page, About, Restaurant page) and Toasts.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Dynamic Navigation- bar and Side-Bar using Javascript.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Feedback/complaint System and Checkout.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Handled User-permissions and admin.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options like Adding food to menu, adding new Restaurant, Deleting Food from menu, Removing restaurants etc.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 individual search and sorting in admin.</a:t>
            </a:r>
            <a:endParaRPr b="0" lang="en-IN" sz="1400" spc="-1" strike="noStrike"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4645800" y="914040"/>
            <a:ext cx="4497840" cy="428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Prashant Shishodia-17CS10039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Dynamic User-profile page.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Search-Bar in Homepage for searching restaurants.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Customised Forms(Sign-up,Menu) for sending data.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Implemented Shopping Cart for storing bought items.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Design-Improvements and implemented Front-end.</a:t>
            </a:r>
            <a:endParaRPr b="0" lang="en-IN" sz="1400" spc="-1" strike="noStrike"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Testing of site and Bug-Fixing,</a:t>
            </a:r>
            <a:endParaRPr b="0" lang="en-IN" sz="14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1"/>
          <p:cNvSpPr txBox="1"/>
          <p:nvPr/>
        </p:nvSpPr>
        <p:spPr>
          <a:xfrm>
            <a:off x="1352160" y="1866600"/>
            <a:ext cx="394056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Use case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9" name="Google Shape;259;p20" descr=""/>
          <p:cNvPicPr/>
          <p:nvPr/>
        </p:nvPicPr>
        <p:blipFill>
          <a:blip r:embed="rId1"/>
          <a:stretch/>
        </p:blipFill>
        <p:spPr>
          <a:xfrm>
            <a:off x="5259600" y="0"/>
            <a:ext cx="3884040" cy="514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0" y="0"/>
            <a:ext cx="9143640" cy="1107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Environment and Framework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extShape 2"/>
          <p:cNvSpPr txBox="1"/>
          <p:nvPr/>
        </p:nvSpPr>
        <p:spPr>
          <a:xfrm>
            <a:off x="0" y="1108080"/>
            <a:ext cx="9143640" cy="40348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15000"/>
              </a:lnSpc>
            </a:pP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Front-end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For making websites we have used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HTML5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and for designing we have used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CSS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For making Dynamic Content, (Like sidebar and Navigation bar) we have used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Javascript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</a:pPr>
            <a:r>
              <a:rPr b="1" lang="en-IN" sz="1800" spc="-1" strike="noStrike">
                <a:solidFill>
                  <a:srgbClr val="ffffff"/>
                </a:solidFill>
                <a:latin typeface="Lato"/>
                <a:ea typeface="Lato"/>
              </a:rPr>
              <a:t>Back-end</a:t>
            </a: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spcBef>
                <a:spcPts val="1599"/>
              </a:spcBef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For backend we have written scripts in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Python 3.6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Database( user info, Restaurant Menus, Complaints and Orders) is stored in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SQLite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have used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MVT(Model -View-Template)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architectural pattern/Framework.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16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Models 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contain the Formatting for storing Database in SQLite.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16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Views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contain the response to a particular request from a URL.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716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Templates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contains the Final HTML pages to be returned.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0" y="696960"/>
            <a:ext cx="9143640" cy="4446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have implemented </a:t>
            </a:r>
            <a:r>
              <a:rPr b="1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all the use-cases</a:t>
            </a: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 that were present in our use-case diagram(as First Release).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user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sign-in/sign-up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and S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taff member sign-in/sign-up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global and dynamic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sidebar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and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navigation bar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ordering of Food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and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shopping cart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modification, addition and deletion of food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from Their menu.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modification, addition and deletion of Orders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by Delivery boy and Restaurant.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a c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omplaint/ Feedback system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Personal user page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10680">
              <a:lnSpc>
                <a:spcPct val="115000"/>
              </a:lnSpc>
              <a:buClr>
                <a:srgbClr val="ffffff"/>
              </a:buClr>
              <a:buFont typeface="Lato"/>
              <a:buAutoNum type="alphaLcPeriod"/>
            </a:pP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Implemented </a:t>
            </a:r>
            <a:r>
              <a:rPr b="1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search and sorting</a:t>
            </a:r>
            <a:r>
              <a:rPr b="0" lang="en-IN" sz="1300" spc="-1" strike="noStrike">
                <a:solidFill>
                  <a:srgbClr val="ffffff"/>
                </a:solidFill>
                <a:latin typeface="Lato"/>
                <a:ea typeface="Lato"/>
              </a:rPr>
              <a:t> for admin as well as home page.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have also implemented some basic framework for Release 2 (like making the menu visually appealing by adding pictures).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plan to further improve the permissions for better Handling and Security.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also plan to include more Customisation for existing user page, which will include their past Order History and their Complaints status info 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0" lang="en-IN" sz="1400" spc="-1" strike="noStrike">
                <a:solidFill>
                  <a:srgbClr val="ffffff"/>
                </a:solidFill>
                <a:latin typeface="Lato"/>
                <a:ea typeface="Lato"/>
              </a:rPr>
              <a:t>We will further allow the users to connect their Facebook and twitter accounts with the app and also log-in via them.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0" y="0"/>
            <a:ext cx="914364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Overall Progress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1"/>
          <p:cNvSpPr txBox="1"/>
          <p:nvPr/>
        </p:nvSpPr>
        <p:spPr>
          <a:xfrm>
            <a:off x="0" y="1472400"/>
            <a:ext cx="9143640" cy="32601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297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Implementation of user-page</a:t>
            </a:r>
            <a:r>
              <a:rPr b="0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 was a major challenge as it had to show c</a:t>
            </a:r>
            <a:r>
              <a:rPr b="1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ontent according to user</a:t>
            </a:r>
            <a:r>
              <a:rPr b="0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 logged in using only 1 URL(due to security reasons). We solved this by making a common template for all users and viewing the data by retrieving individual data from user database.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 marL="457200" indent="-329760">
              <a:lnSpc>
                <a:spcPct val="115000"/>
              </a:lnSpc>
              <a:buClr>
                <a:srgbClr val="ffffff"/>
              </a:buClr>
              <a:buFont typeface="Lato"/>
              <a:buAutoNum type="arabicPeriod"/>
            </a:pPr>
            <a:r>
              <a:rPr b="1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Implementation of Cart</a:t>
            </a:r>
            <a:r>
              <a:rPr b="0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 was another major challenge as it is </a:t>
            </a:r>
            <a:r>
              <a:rPr b="1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supposed to keep track</a:t>
            </a:r>
            <a:r>
              <a:rPr b="0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 of all fields in the form at all times, we solved this by updating cart data dynamically using </a:t>
            </a:r>
            <a:r>
              <a:rPr b="1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Javascript</a:t>
            </a:r>
            <a:r>
              <a:rPr b="0" lang="en-IN" sz="1600" spc="-1" strike="noStrike">
                <a:solidFill>
                  <a:srgbClr val="ffffff"/>
                </a:solidFill>
                <a:latin typeface="Lato"/>
                <a:ea typeface="Lato"/>
              </a:rPr>
              <a:t>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Shape 2"/>
          <p:cNvSpPr txBox="1"/>
          <p:nvPr/>
        </p:nvSpPr>
        <p:spPr>
          <a:xfrm>
            <a:off x="0" y="506160"/>
            <a:ext cx="914364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Challenges Overcome during Development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1"/>
          <p:cNvSpPr txBox="1"/>
          <p:nvPr/>
        </p:nvSpPr>
        <p:spPr>
          <a:xfrm>
            <a:off x="49680" y="1657800"/>
            <a:ext cx="914364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1" lang="en-IN" sz="7200" spc="-1" strike="noStrike">
                <a:solidFill>
                  <a:srgbClr val="ffffff"/>
                </a:solidFill>
                <a:latin typeface="Montserrat"/>
                <a:ea typeface="Montserrat"/>
              </a:rPr>
              <a:t>Demo</a:t>
            </a:r>
            <a:endParaRPr b="0" lang="en-IN" sz="7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extShape 1"/>
          <p:cNvSpPr txBox="1"/>
          <p:nvPr/>
        </p:nvSpPr>
        <p:spPr>
          <a:xfrm>
            <a:off x="2448000" y="2088000"/>
            <a:ext cx="4039920" cy="1107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r">
              <a:lnSpc>
                <a:spcPct val="100000"/>
              </a:lnSpc>
            </a:pPr>
            <a:r>
              <a:rPr b="1" lang="en-IN" sz="3600" spc="-1" strike="noStrike">
                <a:solidFill>
                  <a:srgbClr val="ffffff"/>
                </a:solidFill>
                <a:latin typeface="Montserrat"/>
                <a:ea typeface="Montserrat"/>
              </a:rPr>
              <a:t>THANK </a:t>
            </a:r>
            <a:r>
              <a:rPr b="1" lang="en-IN" sz="3600" spc="-1" strike="noStrike">
                <a:solidFill>
                  <a:srgbClr val="000000"/>
                </a:solidFill>
                <a:latin typeface="Montserrat"/>
                <a:ea typeface="Montserrat"/>
              </a:rPr>
              <a:t>YOU</a:t>
            </a:r>
            <a:r>
              <a:rPr b="0" lang="en-IN" sz="3600" spc="-1" strike="noStrike">
                <a:solidFill>
                  <a:srgbClr val="ffffff"/>
                </a:solidFill>
                <a:latin typeface="Montserrat"/>
                <a:ea typeface="Montserrat"/>
              </a:rPr>
              <a:t>     </a:t>
            </a:r>
            <a:endParaRPr b="0" lang="en-IN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8" name="Google Shape;288;p25" descr=""/>
          <p:cNvPicPr/>
          <p:nvPr/>
        </p:nvPicPr>
        <p:blipFill>
          <a:blip r:embed="rId1"/>
          <a:stretch/>
        </p:blipFill>
        <p:spPr>
          <a:xfrm>
            <a:off x="2926800" y="2928600"/>
            <a:ext cx="3290400" cy="118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2019-04-12T16:13:39Z</dcterms:modified>
  <cp:revision>1</cp:revision>
  <dc:subject/>
  <dc:title/>
</cp:coreProperties>
</file>